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0" r:id="rId2"/>
    <p:sldId id="288" r:id="rId3"/>
    <p:sldId id="289" r:id="rId4"/>
    <p:sldId id="293" r:id="rId5"/>
    <p:sldId id="294" r:id="rId6"/>
    <p:sldId id="295" r:id="rId7"/>
    <p:sldId id="299" r:id="rId8"/>
    <p:sldId id="297" r:id="rId9"/>
    <p:sldId id="298" r:id="rId10"/>
  </p:sldIdLst>
  <p:sldSz cx="9144000" cy="6858000" type="screen4x3"/>
  <p:notesSz cx="7099300" cy="10234613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44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800">
          <p15:clr>
            <a:srgbClr val="A4A3A4"/>
          </p15:clr>
        </p15:guide>
        <p15:guide id="4" orient="horz" pos="1256">
          <p15:clr>
            <a:srgbClr val="A4A3A4"/>
          </p15:clr>
        </p15:guide>
        <p15:guide id="5" orient="horz" pos="572">
          <p15:clr>
            <a:srgbClr val="A4A3A4"/>
          </p15:clr>
        </p15:guide>
        <p15:guide id="6" orient="horz" pos="4206">
          <p15:clr>
            <a:srgbClr val="A4A3A4"/>
          </p15:clr>
        </p15:guide>
        <p15:guide id="7" pos="2880">
          <p15:clr>
            <a:srgbClr val="A4A3A4"/>
          </p15:clr>
        </p15:guide>
        <p15:guide id="8" pos="726">
          <p15:clr>
            <a:srgbClr val="A4A3A4"/>
          </p15:clr>
        </p15:guide>
        <p15:guide id="9" pos="50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579"/>
    <a:srgbClr val="D7A900"/>
    <a:srgbClr val="D8A900"/>
    <a:srgbClr val="66CCFF"/>
    <a:srgbClr val="EDD417"/>
    <a:srgbClr val="F4E410"/>
    <a:srgbClr val="DEF410"/>
    <a:srgbClr val="85BE06"/>
    <a:srgbClr val="6699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85" autoAdjust="0"/>
    <p:restoredTop sz="83608" autoAdjust="0"/>
  </p:normalViewPr>
  <p:slideViewPr>
    <p:cSldViewPr snapToGrid="0">
      <p:cViewPr varScale="1">
        <p:scale>
          <a:sx n="98" d="100"/>
          <a:sy n="98" d="100"/>
        </p:scale>
        <p:origin x="660" y="72"/>
      </p:cViewPr>
      <p:guideLst>
        <p:guide orient="horz" pos="3344"/>
        <p:guide orient="horz" pos="2160"/>
        <p:guide orient="horz" pos="800"/>
        <p:guide orient="horz" pos="1256"/>
        <p:guide orient="horz" pos="572"/>
        <p:guide orient="horz" pos="4206"/>
        <p:guide pos="2880"/>
        <p:guide pos="726"/>
        <p:guide pos="5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18" tIns="47759" rIns="95518" bIns="4775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18" tIns="47759" rIns="95518" bIns="4775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fld id="{570B506B-2D74-7949-A695-0E7A561DAC34}" type="datetimeFigureOut">
              <a:rPr lang="nl-NL"/>
              <a:pPr/>
              <a:t>19-4-2018</a:t>
            </a:fld>
            <a:endParaRPr lang="nl-NL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18" tIns="47759" rIns="95518" bIns="477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18" tIns="47759" rIns="95518" bIns="4775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18" tIns="47759" rIns="95518" bIns="4775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fld id="{D13E45CB-8F1F-F245-98ED-A1B98DF57E1C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29133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ヒラギノ角ゴ Pro W3" pitchFamily="-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ヒラギノ角ゴ Pro W3" pitchFamily="-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ヒラギノ角ゴ Pro W3" pitchFamily="-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ヒラギノ角ゴ Pro W3" pitchFamily="-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d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49" y="450000"/>
            <a:ext cx="4108942" cy="857518"/>
          </a:xfrm>
          <a:prstGeom prst="rect">
            <a:avLst/>
          </a:prstGeom>
        </p:spPr>
      </p:pic>
      <p:sp>
        <p:nvSpPr>
          <p:cNvPr id="7" name="Text Box 23"/>
          <p:cNvSpPr txBox="1">
            <a:spLocks noChangeArrowheads="1"/>
          </p:cNvSpPr>
          <p:nvPr userDrawn="1"/>
        </p:nvSpPr>
        <p:spPr bwMode="auto">
          <a:xfrm>
            <a:off x="0" y="1989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>
              <a:solidFill>
                <a:schemeClr val="bg1"/>
              </a:solidFill>
              <a:latin typeface="Impact" pitchFamily="-1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1269000"/>
            <a:ext cx="355765" cy="216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5418000"/>
            <a:ext cx="1440000" cy="1440000"/>
          </a:xfrm>
          <a:prstGeom prst="rect">
            <a:avLst/>
          </a:prstGeom>
        </p:spPr>
      </p:pic>
      <p:pic>
        <p:nvPicPr>
          <p:cNvPr id="12" name="Afbeelding 11"/>
          <p:cNvPicPr>
            <a:picLocks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8000" y="5418000"/>
            <a:ext cx="1440000" cy="1440000"/>
          </a:xfrm>
          <a:prstGeom prst="rect">
            <a:avLst/>
          </a:prstGeom>
        </p:spPr>
      </p:pic>
      <p:pic>
        <p:nvPicPr>
          <p:cNvPr id="13" name="Afbeelding 12"/>
          <p:cNvPicPr>
            <a:picLocks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9" y="5410200"/>
            <a:ext cx="1440000" cy="1440000"/>
          </a:xfrm>
          <a:prstGeom prst="rect">
            <a:avLst/>
          </a:prstGeom>
        </p:spPr>
      </p:pic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1066800" y="1486800"/>
            <a:ext cx="6927850" cy="20320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</a:lstStyle>
          <a:p>
            <a:pPr>
              <a:spcBef>
                <a:spcPct val="50000"/>
              </a:spcBef>
            </a:pPr>
            <a:r>
              <a:rPr lang="nl-NL" sz="3600" dirty="0">
                <a:solidFill>
                  <a:srgbClr val="FFFFFF"/>
                </a:solidFill>
                <a:latin typeface="Calibri" pitchFamily="34" charset="0"/>
              </a:rPr>
              <a:t>Titel presentatie</a:t>
            </a:r>
            <a:endParaRPr lang="nl-NL" sz="2400" dirty="0">
              <a:solidFill>
                <a:schemeClr val="bg1"/>
              </a:solidFill>
              <a:latin typeface="MetaPlusNormal-Roman"/>
            </a:endParaRPr>
          </a:p>
          <a:p>
            <a:pPr>
              <a:spcBef>
                <a:spcPct val="50000"/>
              </a:spcBef>
            </a:pPr>
            <a:r>
              <a:rPr lang="nl-NL" sz="2000" dirty="0">
                <a:solidFill>
                  <a:srgbClr val="FFFFFF"/>
                </a:solidFill>
                <a:latin typeface="Calibri" pitchFamily="34" charset="0"/>
              </a:rPr>
              <a:t>Naam presentator</a:t>
            </a:r>
          </a:p>
          <a:p>
            <a:pPr>
              <a:spcBef>
                <a:spcPct val="50000"/>
              </a:spcBef>
            </a:pPr>
            <a:r>
              <a:rPr lang="nl-NL" sz="2000" dirty="0">
                <a:solidFill>
                  <a:srgbClr val="FFFFFF"/>
                </a:solidFill>
                <a:latin typeface="Calibri" pitchFamily="34" charset="0"/>
              </a:rPr>
              <a:t>Evenementnaam [bijv. Competent City]</a:t>
            </a:r>
            <a:endParaRPr lang="nl-NL" sz="2000" dirty="0">
              <a:solidFill>
                <a:schemeClr val="bg1"/>
              </a:solidFill>
              <a:latin typeface="MetaPlusNormal-Roman"/>
            </a:endParaRPr>
          </a:p>
          <a:p>
            <a:pPr>
              <a:spcBef>
                <a:spcPct val="50000"/>
              </a:spcBef>
            </a:pPr>
            <a:r>
              <a:rPr lang="nl-NL" sz="2000" dirty="0">
                <a:solidFill>
                  <a:srgbClr val="FFFFFF"/>
                </a:solidFill>
                <a:latin typeface="Calibri" pitchFamily="34" charset="0"/>
              </a:rPr>
              <a:t>Datum [bijv. 1 januari 2014]</a:t>
            </a:r>
          </a:p>
          <a:p>
            <a:pPr lvl="0"/>
            <a:endParaRPr lang="nl-N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52527" y="1231900"/>
            <a:ext cx="6845796" cy="74100"/>
          </a:xfrm>
          <a:prstGeom prst="rect">
            <a:avLst/>
          </a:prstGeom>
        </p:spPr>
      </p:pic>
      <p:sp>
        <p:nvSpPr>
          <p:cNvPr id="10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065600" y="1638000"/>
            <a:ext cx="5191125" cy="4525963"/>
          </a:xfrm>
        </p:spPr>
        <p:txBody>
          <a:bodyPr/>
          <a:lstStyle>
            <a:lvl1pPr>
              <a:buClr>
                <a:schemeClr val="bg1"/>
              </a:buClr>
              <a:defRPr sz="20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nl-NL" dirty="0"/>
              <a:t>Steekwoord 1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65600" y="406800"/>
            <a:ext cx="6926400" cy="646331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>
            <a:lvl1pPr algn="l">
              <a:defRPr lang="nl-NL" sz="3600" kern="1200">
                <a:solidFill>
                  <a:srgbClr val="FFFFFF"/>
                </a:solidFill>
                <a:ea typeface="+mn-ea"/>
                <a:cs typeface="+mn-cs"/>
              </a:defRPr>
            </a:lvl1pPr>
          </a:lstStyle>
          <a:p>
            <a:pPr>
              <a:spcBef>
                <a:spcPct val="50000"/>
              </a:spcBef>
            </a:pPr>
            <a:r>
              <a:rPr lang="nl-NL" sz="3600" dirty="0">
                <a:solidFill>
                  <a:srgbClr val="FFFFFF"/>
                </a:solidFill>
                <a:latin typeface="Calibri" pitchFamily="34" charset="0"/>
              </a:rPr>
              <a:t>Titel onderwerp</a:t>
            </a:r>
          </a:p>
        </p:txBody>
      </p:sp>
    </p:spTree>
    <p:extLst>
      <p:ext uri="{BB962C8B-B14F-4D97-AF65-F5344CB8AC3E}">
        <p14:creationId xmlns:p14="http://schemas.microsoft.com/office/powerpoint/2010/main" val="2998041549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bg>
      <p:bgPr>
        <a:blipFill dpi="0" rotWithShape="1">
          <a:blip r:embed="rId2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52527" y="1231900"/>
            <a:ext cx="6845796" cy="74100"/>
          </a:xfrm>
          <a:prstGeom prst="rect">
            <a:avLst/>
          </a:prstGeom>
        </p:spPr>
      </p:pic>
      <p:sp>
        <p:nvSpPr>
          <p:cNvPr id="8" name="Text Box 26"/>
          <p:cNvSpPr txBox="1">
            <a:spLocks noChangeArrowheads="1"/>
          </p:cNvSpPr>
          <p:nvPr userDrawn="1"/>
        </p:nvSpPr>
        <p:spPr bwMode="auto">
          <a:xfrm>
            <a:off x="1066800" y="406400"/>
            <a:ext cx="69278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nl-NL" sz="3600" dirty="0">
                <a:solidFill>
                  <a:srgbClr val="FFFFFF"/>
                </a:solidFill>
                <a:latin typeface="Calibri" pitchFamily="34" charset="0"/>
              </a:rPr>
              <a:t>Inhoud</a:t>
            </a:r>
            <a:endParaRPr lang="nl-NL" sz="3600" dirty="0">
              <a:solidFill>
                <a:schemeClr val="bg1"/>
              </a:solidFill>
              <a:latin typeface="MetaPlusNormal-Roman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1066800" y="1638000"/>
            <a:ext cx="5181600" cy="1323975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>
              <a:spcBef>
                <a:spcPct val="50000"/>
              </a:spcBef>
            </a:pPr>
            <a:r>
              <a:rPr lang="nl-NL" sz="2000" dirty="0">
                <a:solidFill>
                  <a:srgbClr val="FFFFFF"/>
                </a:solidFill>
                <a:latin typeface="Calibri" pitchFamily="34" charset="0"/>
              </a:rPr>
              <a:t>Onderwerp</a:t>
            </a:r>
          </a:p>
          <a:p>
            <a:pPr>
              <a:spcBef>
                <a:spcPct val="50000"/>
              </a:spcBef>
            </a:pPr>
            <a:r>
              <a:rPr lang="nl-NL" sz="2000" dirty="0">
                <a:solidFill>
                  <a:srgbClr val="FFFFFF"/>
                </a:solidFill>
                <a:latin typeface="Calibri" pitchFamily="34" charset="0"/>
              </a:rPr>
              <a:t>Onderwerp</a:t>
            </a:r>
          </a:p>
          <a:p>
            <a:pPr>
              <a:spcBef>
                <a:spcPct val="50000"/>
              </a:spcBef>
            </a:pPr>
            <a:r>
              <a:rPr lang="nl-NL" sz="2000" dirty="0">
                <a:solidFill>
                  <a:srgbClr val="FFFFFF"/>
                </a:solidFill>
                <a:latin typeface="Calibri" pitchFamily="34" charset="0"/>
              </a:rPr>
              <a:t>Onderwerp</a:t>
            </a:r>
          </a:p>
        </p:txBody>
      </p:sp>
    </p:spTree>
    <p:extLst>
      <p:ext uri="{BB962C8B-B14F-4D97-AF65-F5344CB8AC3E}">
        <p14:creationId xmlns:p14="http://schemas.microsoft.com/office/powerpoint/2010/main" val="321101685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bbele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065600" y="1638000"/>
            <a:ext cx="3582600" cy="4525963"/>
          </a:xfrm>
        </p:spPr>
        <p:txBody>
          <a:bodyPr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Steekwoord 1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752975" y="1638300"/>
            <a:ext cx="3582000" cy="4525963"/>
          </a:xfrm>
        </p:spPr>
        <p:txBody>
          <a:bodyPr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>
              <a:buClr>
                <a:schemeClr val="bg1"/>
              </a:buClr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Steekwoord 1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8" name="Afbeelding 7"/>
          <p:cNvPicPr>
            <a:picLocks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52527" y="1231900"/>
            <a:ext cx="6845796" cy="74100"/>
          </a:xfrm>
          <a:prstGeom prst="rect">
            <a:avLst/>
          </a:prstGeom>
        </p:spPr>
      </p:pic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1065600" y="406800"/>
            <a:ext cx="6926400" cy="646331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>
            <a:lvl1pPr algn="l">
              <a:defRPr lang="nl-NL" sz="3600" kern="1200">
                <a:solidFill>
                  <a:srgbClr val="FFFFFF"/>
                </a:solidFill>
                <a:ea typeface="+mn-ea"/>
                <a:cs typeface="+mn-cs"/>
              </a:defRPr>
            </a:lvl1pPr>
          </a:lstStyle>
          <a:p>
            <a:pPr>
              <a:spcBef>
                <a:spcPct val="50000"/>
              </a:spcBef>
            </a:pPr>
            <a:r>
              <a:rPr lang="nl-NL" sz="3600" dirty="0">
                <a:solidFill>
                  <a:srgbClr val="FFFFFF"/>
                </a:solidFill>
                <a:latin typeface="Calibri" pitchFamily="34" charset="0"/>
              </a:rPr>
              <a:t>Titel onderwerp dia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0461433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 wi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4"/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>
                <a:solidFill>
                  <a:srgbClr val="0F3579"/>
                </a:solidFill>
              </a:defRPr>
            </a:lvl1pPr>
            <a:lvl2pPr>
              <a:defRPr>
                <a:solidFill>
                  <a:srgbClr val="0F3579"/>
                </a:solidFill>
              </a:defRPr>
            </a:lvl2pPr>
            <a:lvl3pPr>
              <a:defRPr>
                <a:solidFill>
                  <a:srgbClr val="0F3579"/>
                </a:solidFill>
              </a:defRPr>
            </a:lvl3pPr>
            <a:lvl4pPr>
              <a:defRPr>
                <a:solidFill>
                  <a:srgbClr val="0F3579"/>
                </a:solidFill>
              </a:defRPr>
            </a:lvl4pPr>
            <a:lvl5pPr>
              <a:defRPr>
                <a:solidFill>
                  <a:srgbClr val="0F3579"/>
                </a:solidFill>
              </a:defRPr>
            </a:lvl5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9242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9465"/>
          <a:stretch/>
        </p:blipFill>
        <p:spPr>
          <a:xfrm rot="16200000">
            <a:off x="6141717" y="3684112"/>
            <a:ext cx="5234098" cy="770473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52" r:id="rId4"/>
    <p:sldLayoutId id="2147483655" r:id="rId5"/>
    <p:sldLayoutId id="2147483662" r:id="rId6"/>
    <p:sldLayoutId id="2147483663" r:id="rId7"/>
  </p:sldLayoutIdLst>
  <p:transition spd="med">
    <p:fade thruBlk="1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0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–"/>
        <a:defRPr sz="2000">
          <a:solidFill>
            <a:schemeClr val="bg1"/>
          </a:solidFill>
          <a:latin typeface="Calibri" panose="020F0502020204030204" pitchFamily="34" charset="0"/>
          <a:ea typeface="ヒラギノ角ゴ Pro W3" pitchFamily="-1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000">
          <a:solidFill>
            <a:schemeClr val="bg1"/>
          </a:solidFill>
          <a:latin typeface="Calibri" panose="020F0502020204030204" pitchFamily="34" charset="0"/>
          <a:ea typeface="ヒラギノ角ゴ Pro W3" pitchFamily="-1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–"/>
        <a:defRPr sz="2000">
          <a:solidFill>
            <a:schemeClr val="bg1"/>
          </a:solidFill>
          <a:latin typeface="Calibri" panose="020F0502020204030204" pitchFamily="34" charset="0"/>
          <a:ea typeface="ヒラギノ角ゴ Pro W3" pitchFamily="-1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»"/>
        <a:defRPr sz="2000">
          <a:solidFill>
            <a:schemeClr val="bg1"/>
          </a:solidFill>
          <a:latin typeface="Calibri" panose="020F0502020204030204" pitchFamily="34" charset="0"/>
          <a:ea typeface="ヒラギノ角ゴ Pro W3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nl-NL" sz="3600" dirty="0">
                <a:solidFill>
                  <a:srgbClr val="FFFFFF"/>
                </a:solidFill>
              </a:rPr>
              <a:t>IB05 T-Max hosting</a:t>
            </a:r>
            <a:endParaRPr lang="nl-NL" sz="2000" dirty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nl-NL" sz="2000" dirty="0">
                <a:solidFill>
                  <a:srgbClr val="FFFFFF"/>
                </a:solidFill>
              </a:rPr>
              <a:t>Beroepsproject voor de ICT-beheerder</a:t>
            </a:r>
          </a:p>
          <a:p>
            <a:pPr>
              <a:spcBef>
                <a:spcPct val="50000"/>
              </a:spcBef>
            </a:pPr>
            <a:r>
              <a:rPr lang="nl-NL" sz="2000" b="1" i="1" dirty="0">
                <a:solidFill>
                  <a:srgbClr val="FFFFFF"/>
                </a:solidFill>
              </a:rPr>
              <a:t>Startpresentatie</a:t>
            </a:r>
            <a:endParaRPr lang="nl-NL" sz="2000" b="1" i="1" dirty="0">
              <a:latin typeface="MetaPlusNormal-Roman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0767616"/>
      </p:ext>
    </p:extLst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>
          <a:xfrm>
            <a:off x="1066800" y="1638000"/>
            <a:ext cx="5181600" cy="180139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Het bedrijf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Doel van dit project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Zeven taken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Samenwerken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23694F6-1472-47DC-9ABF-202E5CD4F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634" y="3439391"/>
            <a:ext cx="4934607" cy="308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71949"/>
      </p:ext>
    </p:extLst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Is nu nog ICT-afdeling van grote webshop KUBUS.COM.</a:t>
            </a:r>
          </a:p>
          <a:p>
            <a:r>
              <a:rPr lang="nl-NL" dirty="0"/>
              <a:t>Wordt zelfstandig bedrijf.</a:t>
            </a: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Het bedrijf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ICT-teams gaan los van elkaar werken.</a:t>
            </a:r>
          </a:p>
          <a:p>
            <a:r>
              <a:rPr lang="nl-NL" dirty="0"/>
              <a:t>Per ICT-team komt er een </a:t>
            </a:r>
            <a:r>
              <a:rPr lang="nl-NL" dirty="0" err="1"/>
              <a:t>servicedesk</a:t>
            </a:r>
            <a:r>
              <a:rPr lang="nl-NL" dirty="0"/>
              <a:t>.</a:t>
            </a:r>
          </a:p>
          <a:p>
            <a:endParaRPr lang="nl-NL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50374" y="343145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CAE83DD-3343-4910-97C5-33975F446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74" y="3278510"/>
            <a:ext cx="7613026" cy="27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47661"/>
      </p:ext>
    </p:extLst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5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Verschillende diensten vragen verschillende serviceniveaus.</a:t>
            </a:r>
          </a:p>
          <a:p>
            <a:r>
              <a:rPr lang="nl-NL" dirty="0"/>
              <a:t>ICT-teams hebben elkaar nodig.</a:t>
            </a:r>
          </a:p>
          <a:p>
            <a:r>
              <a:rPr lang="nl-NL" dirty="0"/>
              <a:t>Werkwijze moet concurrerend zijn. (T-Max hosting wil ook voor andere webshops gaan werken.)</a:t>
            </a:r>
          </a:p>
          <a:p>
            <a:r>
              <a:rPr lang="nl-NL" dirty="0"/>
              <a:t>Managementinformatie over behandeling van meldingen is belangrijk.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uitdaging</a:t>
            </a:r>
          </a:p>
        </p:txBody>
      </p:sp>
    </p:spTree>
    <p:extLst>
      <p:ext uri="{BB962C8B-B14F-4D97-AF65-F5344CB8AC3E}">
        <p14:creationId xmlns:p14="http://schemas.microsoft.com/office/powerpoint/2010/main" val="3703021331"/>
      </p:ext>
    </p:extLst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1065600" y="1638000"/>
            <a:ext cx="2965487" cy="4525963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Je ervaring uitbreiden met Kerntaak P1-K2.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i="1" dirty="0"/>
              <a:t>P1-K2 Organiseren van een (bestaande) servicedesk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4229100" y="1638300"/>
            <a:ext cx="4105875" cy="4525963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Inrichten van de servicedesk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Afspreken van </a:t>
            </a:r>
            <a:r>
              <a:rPr lang="nl-NL" dirty="0" err="1"/>
              <a:t>dienstenniveau’s</a:t>
            </a: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Goed registeren van meldingen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Opstellen en uitleggen van procedures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Gebruikersinstructies opstellen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2. Doel van dit project</a:t>
            </a:r>
          </a:p>
        </p:txBody>
      </p:sp>
    </p:spTree>
    <p:extLst>
      <p:ext uri="{BB962C8B-B14F-4D97-AF65-F5344CB8AC3E}">
        <p14:creationId xmlns:p14="http://schemas.microsoft.com/office/powerpoint/2010/main" val="3867486333"/>
      </p:ext>
    </p:extLst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Oriëntatie en voorbereiding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Servicelevelmanagement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Servicedesk- en incidentmanagement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Testen standaardapplicatie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err="1"/>
              <a:t>Problem</a:t>
            </a:r>
            <a:r>
              <a:rPr lang="nl-NL" dirty="0"/>
              <a:t>- en changemanagement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Real life test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Projectevaluatie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Zeven taken</a:t>
            </a:r>
          </a:p>
        </p:txBody>
      </p:sp>
    </p:spTree>
    <p:extLst>
      <p:ext uri="{BB962C8B-B14F-4D97-AF65-F5344CB8AC3E}">
        <p14:creationId xmlns:p14="http://schemas.microsoft.com/office/powerpoint/2010/main" val="844108008"/>
      </p:ext>
    </p:extLst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ga je doen?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65054D6-1E25-47FE-9B28-CEAD5DF89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834" y="1504904"/>
            <a:ext cx="6794445" cy="509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83708"/>
      </p:ext>
    </p:extLst>
  </p:cSld>
  <p:clrMapOvr>
    <a:masterClrMapping/>
  </p:clrMapOvr>
  <p:transition spd="med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1065600" y="1638000"/>
            <a:ext cx="3787754" cy="4525963"/>
          </a:xfrm>
        </p:spPr>
        <p:txBody>
          <a:bodyPr/>
          <a:lstStyle/>
          <a:p>
            <a:r>
              <a:rPr lang="nl-NL" dirty="0"/>
              <a:t>Jij  vertegenwoordigt een van de drie ICT-teams.</a:t>
            </a:r>
            <a:endParaRPr lang="nl-NL" sz="900" dirty="0"/>
          </a:p>
          <a:p>
            <a:r>
              <a:rPr lang="nl-NL" dirty="0"/>
              <a:t>Samen moeten jullie alle nodige ondersteuning aan de gebruiker bieden.</a:t>
            </a:r>
          </a:p>
          <a:p>
            <a:r>
              <a:rPr lang="nl-NL" dirty="0"/>
              <a:t>Jullie moeten soms samen werken aan één melding.</a:t>
            </a:r>
          </a:p>
          <a:p>
            <a:endParaRPr lang="nl-NL" sz="1600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Je stemt met elkaar af:</a:t>
            </a:r>
          </a:p>
          <a:p>
            <a:pPr lvl="1"/>
            <a:r>
              <a:rPr lang="nl-NL" dirty="0"/>
              <a:t>Is het volledig?</a:t>
            </a:r>
          </a:p>
          <a:p>
            <a:pPr lvl="1"/>
            <a:r>
              <a:rPr lang="nl-NL" dirty="0"/>
              <a:t>Kunnen we afspraken nakomen?</a:t>
            </a:r>
          </a:p>
          <a:p>
            <a:pPr lvl="1"/>
            <a:r>
              <a:rPr lang="nl-NL" dirty="0"/>
              <a:t>Kunnen we samenwerken?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4. Samenwerken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06B9427-3949-47A7-AB82-CE879882A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99" y="4340561"/>
            <a:ext cx="8853601" cy="199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76447"/>
      </p:ext>
    </p:extLst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Tot slot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26C63EE-31CD-4122-8141-259E84F830EE}"/>
              </a:ext>
            </a:extLst>
          </p:cNvPr>
          <p:cNvSpPr txBox="1"/>
          <p:nvPr/>
        </p:nvSpPr>
        <p:spPr>
          <a:xfrm>
            <a:off x="1165610" y="1457011"/>
            <a:ext cx="69264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bg1"/>
              </a:buClr>
              <a:buChar char="•"/>
            </a:pPr>
            <a:r>
              <a:rPr lang="nl-NL" sz="2000" dirty="0">
                <a:solidFill>
                  <a:schemeClr val="bg1"/>
                </a:solidFill>
                <a:latin typeface="Calibri" panose="020F0502020204030204" pitchFamily="34" charset="0"/>
              </a:rPr>
              <a:t>Je kunt veel dingen vinden, maar je moet ook beredeneren en voorstellen.</a:t>
            </a:r>
          </a:p>
          <a:p>
            <a:pPr marL="342900" indent="-342900">
              <a:spcBef>
                <a:spcPct val="20000"/>
              </a:spcBef>
              <a:buClr>
                <a:schemeClr val="bg1"/>
              </a:buClr>
              <a:buChar char="•"/>
            </a:pPr>
            <a:r>
              <a:rPr lang="nl-NL" sz="2000" dirty="0">
                <a:solidFill>
                  <a:schemeClr val="bg1"/>
                </a:solidFill>
                <a:latin typeface="Calibri" panose="020F0502020204030204" pitchFamily="34" charset="0"/>
              </a:rPr>
              <a:t>Er is niet één goede oplossing.</a:t>
            </a:r>
          </a:p>
          <a:p>
            <a:pPr marL="342900" indent="-342900">
              <a:spcBef>
                <a:spcPct val="20000"/>
              </a:spcBef>
              <a:buClr>
                <a:schemeClr val="bg1"/>
              </a:buClr>
              <a:buChar char="•"/>
            </a:pPr>
            <a:r>
              <a:rPr lang="nl-NL" sz="2000" dirty="0">
                <a:solidFill>
                  <a:schemeClr val="bg1"/>
                </a:solidFill>
                <a:latin typeface="Calibri" panose="020F0502020204030204" pitchFamily="34" charset="0"/>
              </a:rPr>
              <a:t>Wees niet bang om iets te veranderen of opnieuw te doen.</a:t>
            </a:r>
          </a:p>
          <a:p>
            <a:pPr marL="342900" indent="-342900">
              <a:spcBef>
                <a:spcPct val="20000"/>
              </a:spcBef>
              <a:buClr>
                <a:schemeClr val="bg1"/>
              </a:buClr>
              <a:buChar char="•"/>
            </a:pPr>
            <a:endParaRPr lang="nl-NL" sz="2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Clr>
                <a:schemeClr val="bg1"/>
              </a:buClr>
            </a:pPr>
            <a:endParaRPr lang="nl-NL" sz="2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Clr>
                <a:schemeClr val="bg1"/>
              </a:buClr>
            </a:pPr>
            <a:r>
              <a:rPr lang="nl-NL" sz="4000" dirty="0">
                <a:solidFill>
                  <a:schemeClr val="bg1"/>
                </a:solidFill>
                <a:latin typeface="Calibri" panose="020F0502020204030204" pitchFamily="34" charset="0"/>
              </a:rPr>
              <a:t>Procedures zijn als pannenkoeken:</a:t>
            </a:r>
          </a:p>
          <a:p>
            <a:pPr>
              <a:spcBef>
                <a:spcPct val="20000"/>
              </a:spcBef>
              <a:buClr>
                <a:schemeClr val="bg1"/>
              </a:buClr>
            </a:pPr>
            <a:r>
              <a:rPr lang="nl-NL" sz="4000" dirty="0">
                <a:solidFill>
                  <a:schemeClr val="bg1"/>
                </a:solidFill>
                <a:latin typeface="Calibri" panose="020F0502020204030204" pitchFamily="34" charset="0"/>
              </a:rPr>
              <a:t>de eerste mislukt altijd!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7886929-819A-484F-8DAB-129D1180B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007" y="3687210"/>
            <a:ext cx="1391383" cy="2451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55228437"/>
      </p:ext>
    </p:extLst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name="2014 01 20 PP-presentatie (4)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2014 01 20 PP-presentatie (4)</Template>
  <TotalTime>2976</TotalTime>
  <Words>246</Words>
  <Application>Microsoft Office PowerPoint</Application>
  <PresentationFormat>Diavoorstelling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5" baseType="lpstr">
      <vt:lpstr>Arial</vt:lpstr>
      <vt:lpstr>Calibri</vt:lpstr>
      <vt:lpstr>Impact</vt:lpstr>
      <vt:lpstr>MetaPlusNormal-Roman</vt:lpstr>
      <vt:lpstr>ヒラギノ角ゴ Pro W3</vt:lpstr>
      <vt:lpstr>2014 01 20 PP-presentatie (4)</vt:lpstr>
      <vt:lpstr>PowerPoint-presentatie</vt:lpstr>
      <vt:lpstr>PowerPoint-presentatie</vt:lpstr>
      <vt:lpstr>1. Het bedrijf</vt:lpstr>
      <vt:lpstr>De uitdaging</vt:lpstr>
      <vt:lpstr>2. Doel van dit project</vt:lpstr>
      <vt:lpstr>3. Zeven taken</vt:lpstr>
      <vt:lpstr>Wat ga je doen?</vt:lpstr>
      <vt:lpstr>4. Samenwerken</vt:lpstr>
      <vt:lpstr>Tot slot</vt:lpstr>
    </vt:vector>
  </TitlesOfParts>
  <Company>Stichting Praktijkleren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Startpresentatie</dc:title>
  <dc:subject>IB03 MaLoZ (v2.0)</dc:subject>
  <dc:creator>Ontwikkelteam ICT</dc:creator>
  <cp:keywords/>
  <cp:lastModifiedBy>B. Vroeijenstijn</cp:lastModifiedBy>
  <cp:revision>49</cp:revision>
  <cp:lastPrinted>2014-09-03T07:32:03Z</cp:lastPrinted>
  <dcterms:created xsi:type="dcterms:W3CDTF">2014-09-04T11:39:07Z</dcterms:created>
  <dcterms:modified xsi:type="dcterms:W3CDTF">2018-04-19T12:33:48Z</dcterms:modified>
  <cp:contentStatus>V13-2.1</cp:contentStatus>
</cp:coreProperties>
</file>