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media/image23.jpeg" ContentType="image/jpeg"/>
  <Override PartName="/ppt/media/image22.jpeg" ContentType="image/jpeg"/>
  <Override PartName="/ppt/media/image21.jpeg" ContentType="image/jpeg"/>
  <Override PartName="/ppt/media/image20.wmf" ContentType="image/x-wmf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1.png" ContentType="image/png"/>
  <Override PartName="/ppt/media/image2.png" ContentType="image/png"/>
  <Override PartName="/ppt/media/image9.png" ContentType="image/png"/>
  <Override PartName="/ppt/media/image8.png" ContentType="image/png"/>
  <Override PartName="/ppt/media/image19.jpeg" ContentType="image/jpeg"/>
  <Override PartName="/ppt/media/image17.jpeg" ContentType="image/jpeg"/>
  <Override PartName="/ppt/media/image14.jpeg" ContentType="image/jpeg"/>
  <Override PartName="/ppt/media/image15.jpeg" ContentType="image/jpeg"/>
  <Override PartName="/ppt/media/image18.png" ContentType="image/png"/>
  <Override PartName="/ppt/media/image16.png" ContentType="image/png"/>
  <Override PartName="/ppt/media/image7.jpeg" ContentType="image/jpe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_rels/slideLayout45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1065600" y="400212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2901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27700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348876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227700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348876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1065600" y="1638000"/>
            <a:ext cx="358236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35823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065600" y="111600"/>
            <a:ext cx="6926040" cy="5733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1065600" y="1638000"/>
            <a:ext cx="358236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2901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1065600" y="400212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2901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227700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348876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227700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348876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subTitle"/>
          </p:nvPr>
        </p:nvSpPr>
        <p:spPr>
          <a:xfrm>
            <a:off x="1065600" y="1638000"/>
            <a:ext cx="358236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35823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35823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ubTitle"/>
          </p:nvPr>
        </p:nvSpPr>
        <p:spPr>
          <a:xfrm>
            <a:off x="1065600" y="111600"/>
            <a:ext cx="6926040" cy="5733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2901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1065600" y="400212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 type="body"/>
          </p:nvPr>
        </p:nvSpPr>
        <p:spPr>
          <a:xfrm>
            <a:off x="2901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227700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348876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5" name="PlaceHolder 6"/>
          <p:cNvSpPr>
            <a:spLocks noGrp="1"/>
          </p:cNvSpPr>
          <p:nvPr>
            <p:ph type="body"/>
          </p:nvPr>
        </p:nvSpPr>
        <p:spPr>
          <a:xfrm>
            <a:off x="227700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6" name="PlaceHolder 7"/>
          <p:cNvSpPr>
            <a:spLocks noGrp="1"/>
          </p:cNvSpPr>
          <p:nvPr>
            <p:ph type="body"/>
          </p:nvPr>
        </p:nvSpPr>
        <p:spPr>
          <a:xfrm>
            <a:off x="348876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1065600" y="1638000"/>
            <a:ext cx="358236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35823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1065600" y="111600"/>
            <a:ext cx="6926040" cy="5733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2901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1065600" y="400212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2901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227700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3488760" y="163800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 type="body"/>
          </p:nvPr>
        </p:nvSpPr>
        <p:spPr>
          <a:xfrm>
            <a:off x="227700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 type="body"/>
          </p:nvPr>
        </p:nvSpPr>
        <p:spPr>
          <a:xfrm>
            <a:off x="3488760" y="4002120"/>
            <a:ext cx="11534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065600" y="111600"/>
            <a:ext cx="6926040" cy="5733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901600" y="400212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065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901600" y="1638000"/>
            <a:ext cx="17481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1065600" y="4002120"/>
            <a:ext cx="358236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slideLayout" Target="../slideLayouts/slideLayout1.xml"/><Relationship Id="rId9" Type="http://schemas.openxmlformats.org/officeDocument/2006/relationships/slideLayout" Target="../slideLayouts/slideLayout2.xml"/><Relationship Id="rId10" Type="http://schemas.openxmlformats.org/officeDocument/2006/relationships/slideLayout" Target="../slideLayouts/slideLayout3.xml"/><Relationship Id="rId11" Type="http://schemas.openxmlformats.org/officeDocument/2006/relationships/slideLayout" Target="../slideLayouts/slideLayout4.xml"/><Relationship Id="rId12" Type="http://schemas.openxmlformats.org/officeDocument/2006/relationships/slideLayout" Target="../slideLayouts/slideLayout5.xml"/><Relationship Id="rId13" Type="http://schemas.openxmlformats.org/officeDocument/2006/relationships/slideLayout" Target="../slideLayouts/slideLayout6.xml"/><Relationship Id="rId14" Type="http://schemas.openxmlformats.org/officeDocument/2006/relationships/slideLayout" Target="../slideLayouts/slideLayout7.xml"/><Relationship Id="rId15" Type="http://schemas.openxmlformats.org/officeDocument/2006/relationships/slideLayout" Target="../slideLayouts/slideLayout8.xml"/><Relationship Id="rId16" Type="http://schemas.openxmlformats.org/officeDocument/2006/relationships/slideLayout" Target="../slideLayouts/slideLayout9.xml"/><Relationship Id="rId17" Type="http://schemas.openxmlformats.org/officeDocument/2006/relationships/slideLayout" Target="../slideLayouts/slideLayout10.xml"/><Relationship Id="rId18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f3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Afbeelding 4" descr=""/>
          <p:cNvPicPr/>
          <p:nvPr/>
        </p:nvPicPr>
        <p:blipFill>
          <a:blip r:embed="rId2"/>
          <a:srcRect l="0" t="0" r="0" b="29486"/>
          <a:stretch/>
        </p:blipFill>
        <p:spPr>
          <a:xfrm rot="16200000">
            <a:off x="6141600" y="3684240"/>
            <a:ext cx="5233680" cy="770040"/>
          </a:xfrm>
          <a:prstGeom prst="rect">
            <a:avLst/>
          </a:prstGeom>
          <a:ln>
            <a:noFill/>
          </a:ln>
        </p:spPr>
      </p:pic>
      <p:pic>
        <p:nvPicPr>
          <p:cNvPr id="1" name="Afbeelding 1" descr=""/>
          <p:cNvPicPr/>
          <p:nvPr/>
        </p:nvPicPr>
        <p:blipFill>
          <a:blip r:embed="rId3"/>
          <a:stretch/>
        </p:blipFill>
        <p:spPr>
          <a:xfrm>
            <a:off x="4572000" y="450000"/>
            <a:ext cx="4108680" cy="857160"/>
          </a:xfrm>
          <a:prstGeom prst="rect">
            <a:avLst/>
          </a:prstGeom>
          <a:ln>
            <a:noFill/>
          </a:ln>
        </p:spPr>
      </p:pic>
      <p:sp>
        <p:nvSpPr>
          <p:cNvPr id="2" name="CustomShape 1"/>
          <p:cNvSpPr/>
          <p:nvPr/>
        </p:nvSpPr>
        <p:spPr>
          <a:xfrm>
            <a:off x="0" y="1989000"/>
            <a:ext cx="9143640" cy="456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" name="Afbeelding 8" descr=""/>
          <p:cNvPicPr/>
          <p:nvPr/>
        </p:nvPicPr>
        <p:blipFill>
          <a:blip r:embed="rId4"/>
          <a:stretch/>
        </p:blipFill>
        <p:spPr>
          <a:xfrm>
            <a:off x="0" y="1269000"/>
            <a:ext cx="355320" cy="2159640"/>
          </a:xfrm>
          <a:prstGeom prst="rect">
            <a:avLst/>
          </a:prstGeom>
          <a:ln>
            <a:noFill/>
          </a:ln>
        </p:spPr>
      </p:pic>
      <p:pic>
        <p:nvPicPr>
          <p:cNvPr id="4" name="Afbeelding 10" descr=""/>
          <p:cNvPicPr/>
          <p:nvPr/>
        </p:nvPicPr>
        <p:blipFill>
          <a:blip r:embed="rId5"/>
          <a:stretch/>
        </p:blipFill>
        <p:spPr>
          <a:xfrm>
            <a:off x="7704000" y="5418000"/>
            <a:ext cx="1439640" cy="1439640"/>
          </a:xfrm>
          <a:prstGeom prst="rect">
            <a:avLst/>
          </a:prstGeom>
          <a:ln>
            <a:noFill/>
          </a:ln>
        </p:spPr>
      </p:pic>
      <p:pic>
        <p:nvPicPr>
          <p:cNvPr id="5" name="Afbeelding 11" descr=""/>
          <p:cNvPicPr/>
          <p:nvPr/>
        </p:nvPicPr>
        <p:blipFill>
          <a:blip r:embed="rId6"/>
          <a:stretch/>
        </p:blipFill>
        <p:spPr>
          <a:xfrm>
            <a:off x="6138000" y="5418000"/>
            <a:ext cx="1439640" cy="1439640"/>
          </a:xfrm>
          <a:prstGeom prst="rect">
            <a:avLst/>
          </a:prstGeom>
          <a:ln>
            <a:noFill/>
          </a:ln>
        </p:spPr>
      </p:pic>
      <p:pic>
        <p:nvPicPr>
          <p:cNvPr id="6" name="Afbeelding 12" descr=""/>
          <p:cNvPicPr/>
          <p:nvPr/>
        </p:nvPicPr>
        <p:blipFill>
          <a:blip r:embed="rId7"/>
          <a:stretch/>
        </p:blipFill>
        <p:spPr>
          <a:xfrm>
            <a:off x="4572000" y="5410080"/>
            <a:ext cx="1439640" cy="1439640"/>
          </a:xfrm>
          <a:prstGeom prst="rect">
            <a:avLst/>
          </a:prstGeom>
          <a:ln>
            <a:noFill/>
          </a:ln>
        </p:spPr>
      </p:pic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066680" y="1486800"/>
            <a:ext cx="6927480" cy="203148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1800"/>
              </a:spcBef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Titel </a:t>
            </a: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presentatie</a:t>
            </a:r>
            <a:endParaRPr b="0" lang="nl-NL" sz="36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Naam presentator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Evenementnaam [bijv. </a:t>
            </a: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Competent City]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Datum [bijv. 1 januari </a:t>
            </a: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2014]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nl-NL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60" r:id="rId19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Afbeelding 4" descr=""/>
          <p:cNvPicPr/>
          <p:nvPr/>
        </p:nvPicPr>
        <p:blipFill>
          <a:blip r:embed="rId3"/>
          <a:srcRect l="0" t="0" r="0" b="29486"/>
          <a:stretch/>
        </p:blipFill>
        <p:spPr>
          <a:xfrm rot="16200000">
            <a:off x="6141600" y="3684240"/>
            <a:ext cx="5233680" cy="770040"/>
          </a:xfrm>
          <a:prstGeom prst="rect">
            <a:avLst/>
          </a:prstGeom>
          <a:ln>
            <a:noFill/>
          </a:ln>
        </p:spPr>
      </p:pic>
      <p:pic>
        <p:nvPicPr>
          <p:cNvPr id="46" name="Afbeelding 5" descr=""/>
          <p:cNvPicPr/>
          <p:nvPr/>
        </p:nvPicPr>
        <p:blipFill>
          <a:blip r:embed="rId4"/>
          <a:stretch/>
        </p:blipFill>
        <p:spPr>
          <a:xfrm>
            <a:off x="1152360" y="1231920"/>
            <a:ext cx="6845400" cy="73800"/>
          </a:xfrm>
          <a:prstGeom prst="rect">
            <a:avLst/>
          </a:prstGeom>
          <a:ln>
            <a:noFill/>
          </a:ln>
        </p:spPr>
      </p:pic>
      <p:sp>
        <p:nvSpPr>
          <p:cNvPr id="47" name="CustomShape 1"/>
          <p:cNvSpPr/>
          <p:nvPr/>
        </p:nvSpPr>
        <p:spPr>
          <a:xfrm>
            <a:off x="1066680" y="406440"/>
            <a:ext cx="6927480" cy="639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spcBef>
                <a:spcPts val="1800"/>
              </a:spcBef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Inhoud</a:t>
            </a:r>
            <a:endParaRPr b="0" lang="nl-NL" sz="36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066680" y="1638000"/>
            <a:ext cx="5181120" cy="132372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Onderwerp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Onderwerp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Onderwerp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nl-NL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f3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Afbeelding 4" descr=""/>
          <p:cNvPicPr/>
          <p:nvPr/>
        </p:nvPicPr>
        <p:blipFill>
          <a:blip r:embed="rId2"/>
          <a:srcRect l="0" t="0" r="0" b="29486"/>
          <a:stretch/>
        </p:blipFill>
        <p:spPr>
          <a:xfrm rot="16200000">
            <a:off x="6141600" y="3684240"/>
            <a:ext cx="5233680" cy="770040"/>
          </a:xfrm>
          <a:prstGeom prst="rect">
            <a:avLst/>
          </a:prstGeom>
          <a:ln>
            <a:noFill/>
          </a:ln>
        </p:spPr>
      </p:pic>
      <p:sp>
        <p:nvSpPr>
          <p:cNvPr id="87" name="PlaceHolder 1"/>
          <p:cNvSpPr>
            <a:spLocks noGrp="1"/>
          </p:cNvSpPr>
          <p:nvPr>
            <p:ph type="body"/>
          </p:nvPr>
        </p:nvSpPr>
        <p:spPr>
          <a:xfrm>
            <a:off x="1065600" y="1638000"/>
            <a:ext cx="358236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Steekwoord 1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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Tweede niveau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Derde niveau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Symbol" charset="2"/>
              <a:buChar char=""/>
            </a:pPr>
            <a:r>
              <a:rPr b="0" lang="nl-NL" sz="18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Vierde niveau</a:t>
            </a:r>
            <a:endParaRPr b="0" lang="nl-NL" sz="1800" spc="-1" strike="noStrike">
              <a:solidFill>
                <a:srgbClr val="ffffff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StarSymbol"/>
              <a:buChar char="»"/>
            </a:pPr>
            <a:r>
              <a:rPr b="0" lang="nl-NL" sz="18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Vijfde niveau</a:t>
            </a:r>
            <a:endParaRPr b="0" lang="nl-NL" sz="18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753080" y="1638360"/>
            <a:ext cx="35816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Steekwoord 1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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Tweede niveau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Derde niveau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Symbol" charset="2"/>
              <a:buChar char=""/>
            </a:pPr>
            <a:r>
              <a:rPr b="0" lang="nl-NL" sz="18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Vierde niveau</a:t>
            </a:r>
            <a:endParaRPr b="0" lang="nl-NL" sz="1800" spc="-1" strike="noStrike">
              <a:solidFill>
                <a:srgbClr val="ffffff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StarSymbol"/>
              <a:buChar char="»"/>
            </a:pPr>
            <a:r>
              <a:rPr b="0" lang="nl-NL" sz="18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Vijfde niveau</a:t>
            </a:r>
            <a:endParaRPr b="0" lang="nl-NL" sz="1800" spc="-1" strike="noStrike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9" name="Afbeelding 7" descr=""/>
          <p:cNvPicPr/>
          <p:nvPr/>
        </p:nvPicPr>
        <p:blipFill>
          <a:blip r:embed="rId3"/>
          <a:stretch/>
        </p:blipFill>
        <p:spPr>
          <a:xfrm>
            <a:off x="1152360" y="1231920"/>
            <a:ext cx="6845400" cy="73800"/>
          </a:xfrm>
          <a:prstGeom prst="rect">
            <a:avLst/>
          </a:prstGeom>
          <a:ln>
            <a:noFill/>
          </a:ln>
        </p:spPr>
      </p:pic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anchor="ctr">
            <a:spAutoFit/>
          </a:bodyPr>
          <a:p>
            <a:pPr>
              <a:lnSpc>
                <a:spcPct val="100000"/>
              </a:lnSpc>
              <a:spcBef>
                <a:spcPts val="1800"/>
              </a:spcBef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Titel onderwerp dia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f3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Afbeelding 4" descr=""/>
          <p:cNvPicPr/>
          <p:nvPr/>
        </p:nvPicPr>
        <p:blipFill>
          <a:blip r:embed="rId2"/>
          <a:srcRect l="0" t="0" r="0" b="29486"/>
          <a:stretch/>
        </p:blipFill>
        <p:spPr>
          <a:xfrm rot="16200000">
            <a:off x="6141600" y="3684240"/>
            <a:ext cx="5233680" cy="770040"/>
          </a:xfrm>
          <a:prstGeom prst="rect">
            <a:avLst/>
          </a:prstGeom>
          <a:ln>
            <a:noFill/>
          </a:ln>
        </p:spPr>
      </p:pic>
      <p:pic>
        <p:nvPicPr>
          <p:cNvPr id="128" name="Afbeelding 5" descr=""/>
          <p:cNvPicPr/>
          <p:nvPr/>
        </p:nvPicPr>
        <p:blipFill>
          <a:blip r:embed="rId3"/>
          <a:stretch/>
        </p:blipFill>
        <p:spPr>
          <a:xfrm>
            <a:off x="1152360" y="1231920"/>
            <a:ext cx="6845400" cy="73800"/>
          </a:xfrm>
          <a:prstGeom prst="rect">
            <a:avLst/>
          </a:prstGeom>
          <a:ln>
            <a:noFill/>
          </a:ln>
        </p:spPr>
      </p:pic>
      <p:sp>
        <p:nvSpPr>
          <p:cNvPr id="129" name="PlaceHolder 1"/>
          <p:cNvSpPr>
            <a:spLocks noGrp="1"/>
          </p:cNvSpPr>
          <p:nvPr>
            <p:ph type="body"/>
          </p:nvPr>
        </p:nvSpPr>
        <p:spPr>
          <a:xfrm>
            <a:off x="1065600" y="1638000"/>
            <a:ext cx="51908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Steekwoord 1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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Tweede niveau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Derde niveau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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Vierde niveau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tarSymbol"/>
              <a:buChar char="»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  <a:ea typeface="ヒラギノ角ゴ Pro W3"/>
              </a:rPr>
              <a:t>Vijfde niveau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title"/>
          </p:nvPr>
        </p:nvSpPr>
        <p:spPr>
          <a:xfrm>
            <a:off x="1065600" y="111600"/>
            <a:ext cx="6926040" cy="1236600"/>
          </a:xfrm>
          <a:prstGeom prst="rect">
            <a:avLst/>
          </a:prstGeom>
        </p:spPr>
        <p:txBody>
          <a:bodyPr anchor="ctr">
            <a:spAutoFit/>
          </a:bodyPr>
          <a:p>
            <a:pPr>
              <a:lnSpc>
                <a:spcPct val="100000"/>
              </a:lnSpc>
              <a:spcBef>
                <a:spcPts val="1800"/>
              </a:spcBef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Titel onderwerp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png"/><Relationship Id="rId3" Type="http://schemas.openxmlformats.org/officeDocument/2006/relationships/image" Target="../media/image19.jpeg"/><Relationship Id="rId4" Type="http://schemas.openxmlformats.org/officeDocument/2006/relationships/image" Target="../media/image20.wmf"/><Relationship Id="rId5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1066680" y="1486800"/>
            <a:ext cx="6927480" cy="261252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1800"/>
              </a:spcBef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IB03/NMB03 MaLoZ </a:t>
            </a:r>
            <a:endParaRPr b="0" lang="nl-NL" sz="36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nl-NL" sz="2000" spc="-1" strike="noStrike">
                <a:solidFill>
                  <a:srgbClr val="ffffff"/>
                </a:solidFill>
                <a:latin typeface="Calibri"/>
              </a:rPr>
              <a:t>M</a:t>
            </a: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ilieu</a:t>
            </a:r>
            <a:r>
              <a:rPr b="1" lang="nl-NL" sz="2000" spc="-1" strike="noStrike">
                <a:solidFill>
                  <a:srgbClr val="ffffff"/>
                </a:solidFill>
                <a:latin typeface="Calibri"/>
              </a:rPr>
              <a:t>a</a:t>
            </a: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dvies </a:t>
            </a:r>
            <a:r>
              <a:rPr b="1" lang="nl-NL" sz="2000" spc="-1" strike="noStrike">
                <a:solidFill>
                  <a:srgbClr val="ffffff"/>
                </a:solidFill>
                <a:latin typeface="Calibri"/>
              </a:rPr>
              <a:t>L</a:t>
            </a: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oon </a:t>
            </a:r>
            <a:r>
              <a:rPr b="1" lang="nl-NL" sz="2000" spc="-1" strike="noStrike">
                <a:solidFill>
                  <a:srgbClr val="ffffff"/>
                </a:solidFill>
                <a:latin typeface="Calibri"/>
              </a:rPr>
              <a:t>o</a:t>
            </a: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p </a:t>
            </a:r>
            <a:r>
              <a:rPr b="1" lang="nl-NL" sz="2000" spc="-1" strike="noStrike">
                <a:solidFill>
                  <a:srgbClr val="ffffff"/>
                </a:solidFill>
                <a:latin typeface="Calibri"/>
              </a:rPr>
              <a:t>Z</a:t>
            </a: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and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Beroepsproject voor de ICT-beheerder en Netwerk- en mediabeheerder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algn="ctr">
              <a:lnSpc>
                <a:spcPct val="100000"/>
              </a:lnSpc>
              <a:spcBef>
                <a:spcPts val="1599"/>
              </a:spcBef>
            </a:pPr>
            <a:r>
              <a:rPr b="0" lang="nl-NL" sz="3200" spc="-1" strike="noStrike">
                <a:solidFill>
                  <a:srgbClr val="ffffff"/>
                </a:solidFill>
                <a:latin typeface="Calibri"/>
              </a:rPr>
              <a:t>Startpresentatie</a:t>
            </a:r>
            <a:endParaRPr b="0" lang="nl-NL" sz="32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nl-NL" sz="32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  <p:transition spd="med">
    <p:fade thruBlk="true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1065600" y="1638000"/>
            <a:ext cx="3582360" cy="45255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96" name="TextShape 2"/>
          <p:cNvSpPr txBox="1"/>
          <p:nvPr/>
        </p:nvSpPr>
        <p:spPr>
          <a:xfrm>
            <a:off x="1065600" y="406800"/>
            <a:ext cx="6926040" cy="645840"/>
          </a:xfrm>
          <a:prstGeom prst="rect">
            <a:avLst/>
          </a:prstGeom>
          <a:noFill/>
          <a:ln w="936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Tot slot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TextShape 3"/>
          <p:cNvSpPr txBox="1"/>
          <p:nvPr/>
        </p:nvSpPr>
        <p:spPr>
          <a:xfrm>
            <a:off x="4753080" y="1638360"/>
            <a:ext cx="3581640" cy="45255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198" name="Afbeelding 9" descr=""/>
          <p:cNvPicPr/>
          <p:nvPr/>
        </p:nvPicPr>
        <p:blipFill>
          <a:blip r:embed="rId1"/>
          <a:stretch/>
        </p:blipFill>
        <p:spPr>
          <a:xfrm>
            <a:off x="4666680" y="2552400"/>
            <a:ext cx="2711160" cy="3829320"/>
          </a:xfrm>
          <a:prstGeom prst="rect">
            <a:avLst/>
          </a:prstGeom>
          <a:ln>
            <a:noFill/>
          </a:ln>
        </p:spPr>
      </p:pic>
      <p:pic>
        <p:nvPicPr>
          <p:cNvPr id="199" name="Afbeelding 10" descr=""/>
          <p:cNvPicPr/>
          <p:nvPr/>
        </p:nvPicPr>
        <p:blipFill>
          <a:blip r:embed="rId2"/>
          <a:stretch/>
        </p:blipFill>
        <p:spPr>
          <a:xfrm>
            <a:off x="1567080" y="1533960"/>
            <a:ext cx="2372760" cy="3351240"/>
          </a:xfrm>
          <a:prstGeom prst="rect">
            <a:avLst/>
          </a:prstGeom>
          <a:ln>
            <a:noFill/>
          </a:ln>
        </p:spPr>
      </p:pic>
    </p:spTree>
  </p:cSld>
  <p:transition spd="med">
    <p:fade thruBlk="true"/>
  </p:transition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f3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1066680" y="1638000"/>
            <a:ext cx="5181120" cy="1801080"/>
          </a:xfrm>
          <a:prstGeom prst="rect">
            <a:avLst/>
          </a:prstGeom>
          <a:noFill/>
          <a:ln w="9360">
            <a:noFill/>
          </a:ln>
        </p:spPr>
        <p:txBody>
          <a:bodyPr>
            <a:normAutofit/>
          </a:bodyPr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Het bedrijf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Doel van dit project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Zeven taken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Samenwerken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  <p:transition spd="med">
    <p:fade thruBlk="true"/>
  </p:transition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f3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1065600" y="1638000"/>
            <a:ext cx="3582360" cy="45255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MaLoZ ontwerpt waterzuiveringsinstallaties.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Het bedrijf moderniseert bestaande installaties.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De buitendienst onderzoekt waterkwaliteit op locatie.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40 werknemers op kantoor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40 werknemers in buitendienst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ICT-afdeling met twee parttime ICT-beheerders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1065600" y="406800"/>
            <a:ext cx="6926040" cy="645840"/>
          </a:xfrm>
          <a:prstGeom prst="rect">
            <a:avLst/>
          </a:prstGeom>
          <a:noFill/>
          <a:ln w="936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1. Het bedrijf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1" name="Tijdelijke aanduiding voor inhoud 6" descr=""/>
          <p:cNvPicPr/>
          <p:nvPr/>
        </p:nvPicPr>
        <p:blipFill>
          <a:blip r:embed="rId1"/>
          <a:stretch/>
        </p:blipFill>
        <p:spPr>
          <a:xfrm>
            <a:off x="5034960" y="1638360"/>
            <a:ext cx="3016800" cy="4525560"/>
          </a:xfrm>
          <a:prstGeom prst="rect">
            <a:avLst/>
          </a:prstGeom>
          <a:ln w="9360">
            <a:noFill/>
          </a:ln>
        </p:spPr>
      </p:pic>
    </p:spTree>
  </p:cSld>
  <p:transition spd="med">
    <p:fade thruBlk="true"/>
  </p:transition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f3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1065600" y="1638000"/>
            <a:ext cx="4119120" cy="4702320"/>
          </a:xfrm>
          <a:prstGeom prst="rect">
            <a:avLst/>
          </a:prstGeom>
          <a:solidFill>
            <a:srgbClr val="0f3579"/>
          </a:solidFill>
          <a:ln w="936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400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De directie wil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concrete afspraken over de afhandeling van meldingen;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optimaal ingerichte werkplekken op de servicedesk;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dat meldingen en afhandeling worden bijgehouden;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werken op de servicedesk volgens vaste afspraken;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goede gebruikersinstructies voor vragen die vaak voorkomen;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goede afstemming tussen de twee ICT-beheerders / Netwerk- en mediabeheerders. 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173" name="Tijdelijke aanduiding voor inhoud 8" descr=""/>
          <p:cNvPicPr/>
          <p:nvPr/>
        </p:nvPicPr>
        <p:blipFill>
          <a:blip r:embed="rId1"/>
          <a:stretch/>
        </p:blipFill>
        <p:spPr>
          <a:xfrm>
            <a:off x="6452640" y="1482120"/>
            <a:ext cx="1539000" cy="2308680"/>
          </a:xfrm>
          <a:prstGeom prst="rect">
            <a:avLst/>
          </a:prstGeom>
          <a:ln w="9360">
            <a:noFill/>
          </a:ln>
        </p:spPr>
      </p:pic>
      <p:sp>
        <p:nvSpPr>
          <p:cNvPr id="174" name="TextShape 2"/>
          <p:cNvSpPr txBox="1"/>
          <p:nvPr/>
        </p:nvSpPr>
        <p:spPr>
          <a:xfrm>
            <a:off x="1065600" y="406800"/>
            <a:ext cx="6926040" cy="645840"/>
          </a:xfrm>
          <a:prstGeom prst="rect">
            <a:avLst/>
          </a:prstGeom>
          <a:noFill/>
          <a:ln w="936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De directie wil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med">
    <p:fade thruBlk="true"/>
  </p:transition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Tijdelijke aanduiding voor inhoud 4" descr=""/>
          <p:cNvPicPr/>
          <p:nvPr/>
        </p:nvPicPr>
        <p:blipFill>
          <a:blip r:embed="rId1"/>
          <a:stretch/>
        </p:blipFill>
        <p:spPr>
          <a:xfrm>
            <a:off x="1424520" y="1695600"/>
            <a:ext cx="6208200" cy="4075560"/>
          </a:xfrm>
          <a:prstGeom prst="rect">
            <a:avLst/>
          </a:prstGeom>
          <a:ln w="9360">
            <a:noFill/>
          </a:ln>
        </p:spPr>
      </p:pic>
      <p:sp>
        <p:nvSpPr>
          <p:cNvPr id="176" name="TextShape 1"/>
          <p:cNvSpPr txBox="1"/>
          <p:nvPr/>
        </p:nvSpPr>
        <p:spPr>
          <a:xfrm>
            <a:off x="1065600" y="406800"/>
            <a:ext cx="6926040" cy="645840"/>
          </a:xfrm>
          <a:prstGeom prst="rect">
            <a:avLst/>
          </a:prstGeom>
          <a:noFill/>
          <a:ln w="936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De ICT-omgeving van MaLoZ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med">
    <p:fade thruBlk="true"/>
  </p:transition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1065600" y="1638000"/>
            <a:ext cx="2964960" cy="45255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400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Kennismaken met </a:t>
            </a:r>
            <a:r>
              <a:rPr b="0" i="1" lang="nl-NL" sz="2000" spc="-1" strike="noStrike">
                <a:solidFill>
                  <a:srgbClr val="ffffff"/>
                </a:solidFill>
                <a:latin typeface="Calibri"/>
              </a:rPr>
              <a:t>Profieldeel P1-K2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Organiseren van een (bestaande) servicedesk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78" name="TextShape 2"/>
          <p:cNvSpPr txBox="1"/>
          <p:nvPr/>
        </p:nvSpPr>
        <p:spPr>
          <a:xfrm>
            <a:off x="4229280" y="1638360"/>
            <a:ext cx="4105440" cy="45255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Hoe belangrijk is een melding?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Hoe snel begin je aan het oplossen van een melding?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Hoe houd je meldingen bij?  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Hoe leg je werkafspraken vast?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Hoe geef je uitleg aan gebruikers?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79" name="TextShape 3"/>
          <p:cNvSpPr txBox="1"/>
          <p:nvPr/>
        </p:nvSpPr>
        <p:spPr>
          <a:xfrm>
            <a:off x="1065600" y="406800"/>
            <a:ext cx="6926040" cy="645840"/>
          </a:xfrm>
          <a:prstGeom prst="rect">
            <a:avLst/>
          </a:prstGeom>
          <a:noFill/>
          <a:ln w="936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2. Doel van dit project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med">
    <p:fade thruBlk="true"/>
  </p:transition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1065600" y="1638000"/>
            <a:ext cx="5190840" cy="45255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Projectoriëntatie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Afspraken maken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Een werkplek op de servicedesk inrichten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Een registratiesysteem maken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Een procedure maken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Gebruikers instrueren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Projectevaluatie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81" name="TextShape 2"/>
          <p:cNvSpPr txBox="1"/>
          <p:nvPr/>
        </p:nvSpPr>
        <p:spPr>
          <a:xfrm>
            <a:off x="1065600" y="406800"/>
            <a:ext cx="6926040" cy="645840"/>
          </a:xfrm>
          <a:prstGeom prst="rect">
            <a:avLst/>
          </a:prstGeom>
          <a:noFill/>
          <a:ln w="936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3. Zeven taken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med">
    <p:fade thruBlk="true"/>
  </p:transition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1065600" y="406800"/>
            <a:ext cx="6926040" cy="645840"/>
          </a:xfrm>
          <a:prstGeom prst="rect">
            <a:avLst/>
          </a:prstGeom>
          <a:noFill/>
          <a:ln w="936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Op te leveren producten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3" name="Afbeelding 9" descr=""/>
          <p:cNvPicPr/>
          <p:nvPr/>
        </p:nvPicPr>
        <p:blipFill>
          <a:blip r:embed="rId1"/>
          <a:stretch/>
        </p:blipFill>
        <p:spPr>
          <a:xfrm>
            <a:off x="871560" y="4942800"/>
            <a:ext cx="1015920" cy="1171440"/>
          </a:xfrm>
          <a:prstGeom prst="rect">
            <a:avLst/>
          </a:prstGeom>
          <a:ln>
            <a:noFill/>
          </a:ln>
        </p:spPr>
      </p:pic>
      <p:pic>
        <p:nvPicPr>
          <p:cNvPr id="184" name="Tijdelijke aanduiding voor inhoud 11" descr=""/>
          <p:cNvPicPr/>
          <p:nvPr/>
        </p:nvPicPr>
        <p:blipFill>
          <a:blip r:embed="rId2"/>
          <a:stretch/>
        </p:blipFill>
        <p:spPr>
          <a:xfrm>
            <a:off x="1065600" y="2106000"/>
            <a:ext cx="1654920" cy="1662120"/>
          </a:xfrm>
          <a:prstGeom prst="rect">
            <a:avLst/>
          </a:prstGeom>
          <a:ln w="9360">
            <a:noFill/>
          </a:ln>
        </p:spPr>
      </p:pic>
      <p:sp>
        <p:nvSpPr>
          <p:cNvPr id="185" name="CustomShape 2"/>
          <p:cNvSpPr/>
          <p:nvPr/>
        </p:nvSpPr>
        <p:spPr>
          <a:xfrm rot="370200">
            <a:off x="987120" y="1828800"/>
            <a:ext cx="29300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nl-NL" sz="1800" spc="-1" strike="noStrike">
                <a:solidFill>
                  <a:srgbClr val="ffffff"/>
                </a:solidFill>
                <a:latin typeface="Arial"/>
              </a:rPr>
              <a:t>Uitleg aan gebruikers</a:t>
            </a:r>
            <a:endParaRPr b="0" lang="nl-NL" sz="1800" spc="-1" strike="noStrike">
              <a:latin typeface="Arial"/>
            </a:endParaRPr>
          </a:p>
        </p:txBody>
      </p:sp>
      <p:sp>
        <p:nvSpPr>
          <p:cNvPr id="186" name="CustomShape 3"/>
          <p:cNvSpPr/>
          <p:nvPr/>
        </p:nvSpPr>
        <p:spPr>
          <a:xfrm rot="21256800">
            <a:off x="1058760" y="4582080"/>
            <a:ext cx="12758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nl-NL" sz="1800" spc="-1" strike="noStrike">
                <a:solidFill>
                  <a:srgbClr val="ffffff"/>
                </a:solidFill>
                <a:latin typeface="Arial"/>
              </a:rPr>
              <a:t>Checklist</a:t>
            </a:r>
            <a:endParaRPr b="0" lang="nl-NL" sz="1800" spc="-1" strike="noStrike">
              <a:latin typeface="Arial"/>
            </a:endParaRPr>
          </a:p>
        </p:txBody>
      </p:sp>
      <p:sp>
        <p:nvSpPr>
          <p:cNvPr id="187" name="CustomShape 4"/>
          <p:cNvSpPr/>
          <p:nvPr/>
        </p:nvSpPr>
        <p:spPr>
          <a:xfrm rot="21098400">
            <a:off x="6901560" y="4884120"/>
            <a:ext cx="17168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nl-NL" sz="1800" spc="-1" strike="noStrike">
                <a:solidFill>
                  <a:srgbClr val="ffffff"/>
                </a:solidFill>
                <a:latin typeface="Arial"/>
              </a:rPr>
              <a:t>Flowchart</a:t>
            </a:r>
            <a:endParaRPr b="0" lang="nl-NL" sz="1800" spc="-1" strike="noStrike">
              <a:latin typeface="Arial"/>
            </a:endParaRPr>
          </a:p>
        </p:txBody>
      </p:sp>
      <p:pic>
        <p:nvPicPr>
          <p:cNvPr id="188" name="Afbeelding 19" descr=""/>
          <p:cNvPicPr/>
          <p:nvPr/>
        </p:nvPicPr>
        <p:blipFill>
          <a:blip r:embed="rId3"/>
          <a:stretch/>
        </p:blipFill>
        <p:spPr>
          <a:xfrm>
            <a:off x="2887560" y="3672720"/>
            <a:ext cx="1370880" cy="1316880"/>
          </a:xfrm>
          <a:prstGeom prst="rect">
            <a:avLst/>
          </a:prstGeom>
          <a:ln>
            <a:noFill/>
          </a:ln>
        </p:spPr>
      </p:pic>
      <p:sp>
        <p:nvSpPr>
          <p:cNvPr id="189" name="CustomShape 5"/>
          <p:cNvSpPr/>
          <p:nvPr/>
        </p:nvSpPr>
        <p:spPr>
          <a:xfrm rot="697200">
            <a:off x="2832840" y="5208840"/>
            <a:ext cx="26852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nl-NL" sz="1800" spc="-1" strike="noStrike">
                <a:solidFill>
                  <a:srgbClr val="ffffff"/>
                </a:solidFill>
                <a:latin typeface="Arial"/>
              </a:rPr>
              <a:t>Advies over kosten</a:t>
            </a:r>
            <a:endParaRPr b="0" lang="nl-NL" sz="1800" spc="-1" strike="noStrike">
              <a:latin typeface="Arial"/>
            </a:endParaRPr>
          </a:p>
        </p:txBody>
      </p:sp>
      <p:pic>
        <p:nvPicPr>
          <p:cNvPr id="190" name="Picture 2" descr=""/>
          <p:cNvPicPr/>
          <p:nvPr/>
        </p:nvPicPr>
        <p:blipFill>
          <a:blip r:embed="rId4"/>
          <a:stretch/>
        </p:blipFill>
        <p:spPr>
          <a:xfrm>
            <a:off x="4985280" y="1355760"/>
            <a:ext cx="3358080" cy="4172760"/>
          </a:xfrm>
          <a:prstGeom prst="rect">
            <a:avLst/>
          </a:prstGeom>
          <a:ln>
            <a:noFill/>
          </a:ln>
        </p:spPr>
      </p:pic>
    </p:spTree>
  </p:cSld>
  <p:transition spd="med">
    <p:fade thruBlk="true"/>
  </p:transition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1065600" y="1638000"/>
            <a:ext cx="3582360" cy="45255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Je werkt in dit project in vaste tweetallen.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Samen ben je verantwoordelijk voor de hele servicedesk.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In taak 2 bespreek je de flowcharts die je maakt.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In taak 5 controleer je elkaars producten.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92" name="TextShape 2"/>
          <p:cNvSpPr txBox="1"/>
          <p:nvPr/>
        </p:nvSpPr>
        <p:spPr>
          <a:xfrm>
            <a:off x="4753080" y="1638360"/>
            <a:ext cx="3581640" cy="45255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In taak 6 controleer je elkaars gebruikersinstructie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b="0" lang="nl-NL" sz="2000" spc="-1" strike="noStrike">
                <a:solidFill>
                  <a:srgbClr val="ffffff"/>
                </a:solidFill>
                <a:latin typeface="Calibri"/>
              </a:rPr>
              <a:t>In taak 6 voer je samen twee remote sessies uit.</a:t>
            </a: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nl-NL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93" name="TextShape 3"/>
          <p:cNvSpPr txBox="1"/>
          <p:nvPr/>
        </p:nvSpPr>
        <p:spPr>
          <a:xfrm>
            <a:off x="1065600" y="406800"/>
            <a:ext cx="6926040" cy="645840"/>
          </a:xfrm>
          <a:prstGeom prst="rect">
            <a:avLst/>
          </a:prstGeom>
          <a:noFill/>
          <a:ln w="936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nl-NL" sz="3600" spc="-1" strike="noStrike">
                <a:solidFill>
                  <a:srgbClr val="ffffff"/>
                </a:solidFill>
                <a:latin typeface="Calibri"/>
              </a:rPr>
              <a:t>4. Samenwerken</a:t>
            </a:r>
            <a:endParaRPr b="0" lang="nl-NL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4" name="Afbeelding 6" descr=""/>
          <p:cNvPicPr/>
          <p:nvPr/>
        </p:nvPicPr>
        <p:blipFill>
          <a:blip r:embed="rId1"/>
          <a:stretch/>
        </p:blipFill>
        <p:spPr>
          <a:xfrm>
            <a:off x="5183280" y="3287160"/>
            <a:ext cx="2505600" cy="2505600"/>
          </a:xfrm>
          <a:prstGeom prst="rect">
            <a:avLst/>
          </a:prstGeom>
          <a:ln>
            <a:noFill/>
          </a:ln>
        </p:spPr>
      </p:pic>
    </p:spTree>
  </p:cSld>
  <p:transition spd="med">
    <p:fade thruBlk="true"/>
  </p:transition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2014 01 20 PP-presentatie (4)</Template>
  <TotalTime>2817</TotalTime>
  <Application>LibreOffice/6.1.5.2$Linux_X86_64 LibreOffice_project/10$Build-2</Application>
  <Words>263</Words>
  <Paragraphs>65</Paragraphs>
  <Company>Stichting Praktijkleren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2014-09-04T11:39:07Z</dcterms:created>
  <dc:creator>Ontwikkelteam ICT</dc:creator>
  <dc:description/>
  <dc:language>nl-NL</dc:language>
  <cp:lastModifiedBy/>
  <cp:lastPrinted>2014-09-03T07:32:03Z</cp:lastPrinted>
  <dcterms:modified xsi:type="dcterms:W3CDTF">2020-02-04T07:19:08Z</dcterms:modified>
  <cp:revision>34</cp:revision>
  <dc:subject>IB03 MaLoZ (v2.0)</dc:subject>
  <dc:title>Startpresentatie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Stichting Praktijkleren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Diavoorstelling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10</vt:i4>
  </property>
  <property fmtid="{D5CDD505-2E9C-101B-9397-08002B2CF9AE}" pid="13" name="contentStatus">
    <vt:lpwstr>V13-2.1</vt:lpwstr>
  </property>
</Properties>
</file>